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37"/>
  </p:notesMasterIdLst>
  <p:handoutMasterIdLst>
    <p:handoutMasterId r:id="rId38"/>
  </p:handoutMasterIdLst>
  <p:sldIdLst>
    <p:sldId id="257" r:id="rId2"/>
    <p:sldId id="327" r:id="rId3"/>
    <p:sldId id="323" r:id="rId4"/>
    <p:sldId id="291" r:id="rId5"/>
    <p:sldId id="269" r:id="rId6"/>
    <p:sldId id="346" r:id="rId7"/>
    <p:sldId id="304" r:id="rId8"/>
    <p:sldId id="376" r:id="rId9"/>
    <p:sldId id="353" r:id="rId10"/>
    <p:sldId id="352" r:id="rId11"/>
    <p:sldId id="351" r:id="rId12"/>
    <p:sldId id="350" r:id="rId13"/>
    <p:sldId id="361" r:id="rId14"/>
    <p:sldId id="289" r:id="rId15"/>
    <p:sldId id="355" r:id="rId16"/>
    <p:sldId id="358" r:id="rId17"/>
    <p:sldId id="398" r:id="rId18"/>
    <p:sldId id="390" r:id="rId19"/>
    <p:sldId id="330" r:id="rId20"/>
    <p:sldId id="335" r:id="rId21"/>
    <p:sldId id="309" r:id="rId22"/>
    <p:sldId id="397" r:id="rId23"/>
    <p:sldId id="363" r:id="rId24"/>
    <p:sldId id="386" r:id="rId25"/>
    <p:sldId id="368" r:id="rId26"/>
    <p:sldId id="334" r:id="rId27"/>
    <p:sldId id="364" r:id="rId28"/>
    <p:sldId id="399" r:id="rId29"/>
    <p:sldId id="400" r:id="rId30"/>
    <p:sldId id="389" r:id="rId31"/>
    <p:sldId id="337" r:id="rId32"/>
    <p:sldId id="339" r:id="rId33"/>
    <p:sldId id="340" r:id="rId34"/>
    <p:sldId id="372" r:id="rId35"/>
    <p:sldId id="336" r:id="rId3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Eberhardt" initials="NE" lastIdx="14" clrIdx="0">
    <p:extLst>
      <p:ext uri="{19B8F6BF-5375-455C-9EA6-DF929625EA0E}">
        <p15:presenceInfo xmlns:p15="http://schemas.microsoft.com/office/powerpoint/2012/main" userId="S::neberhardt@pathwisepartners.com::9b0f49dc-030c-446b-9517-5a29e6970bf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94717" autoAdjust="0"/>
  </p:normalViewPr>
  <p:slideViewPr>
    <p:cSldViewPr snapToGrid="0">
      <p:cViewPr varScale="1">
        <p:scale>
          <a:sx n="81" d="100"/>
          <a:sy n="81" d="100"/>
        </p:scale>
        <p:origin x="60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7" d="100"/>
        <a:sy n="87" d="100"/>
      </p:scale>
      <p:origin x="0" y="-6426"/>
    </p:cViewPr>
  </p:sorterViewPr>
  <p:notesViewPr>
    <p:cSldViewPr snapToGrid="0">
      <p:cViewPr varScale="1">
        <p:scale>
          <a:sx n="63" d="100"/>
          <a:sy n="63" d="100"/>
        </p:scale>
        <p:origin x="3158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%20rev%20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cor\Documents\5.%20Encorepreneur\EC%20MEETINGS%20-%20B.%20Curent%20&amp;%20Planned\EC%2084%20Creating%20a%20New%20Normal\Encorepreneur-203.0-20Surve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'Gender and age'!$A$3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'Gender and age'!$B$2:$C$2</c:f>
              <c:numCache>
                <c:formatCode>General</c:formatCode>
                <c:ptCount val="2"/>
                <c:pt idx="0">
                  <c:v>2015</c:v>
                </c:pt>
                <c:pt idx="1">
                  <c:v>2020</c:v>
                </c:pt>
              </c:numCache>
            </c:numRef>
          </c:cat>
          <c:val>
            <c:numRef>
              <c:f>'Gender and age'!$B$3:$C$3</c:f>
              <c:numCache>
                <c:formatCode>General</c:formatCode>
                <c:ptCount val="2"/>
                <c:pt idx="0">
                  <c:v>0.8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8A-44CB-92D9-B3CFDCD7B675}"/>
            </c:ext>
          </c:extLst>
        </c:ser>
        <c:ser>
          <c:idx val="1"/>
          <c:order val="1"/>
          <c:tx>
            <c:strRef>
              <c:f>'Gender and age'!$A$4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'Gender and age'!$B$2:$C$2</c:f>
              <c:numCache>
                <c:formatCode>General</c:formatCode>
                <c:ptCount val="2"/>
                <c:pt idx="0">
                  <c:v>2015</c:v>
                </c:pt>
                <c:pt idx="1">
                  <c:v>2020</c:v>
                </c:pt>
              </c:numCache>
            </c:numRef>
          </c:cat>
          <c:val>
            <c:numRef>
              <c:f>'Gender and age'!$B$4:$C$4</c:f>
              <c:numCache>
                <c:formatCode>General</c:formatCode>
                <c:ptCount val="2"/>
                <c:pt idx="0">
                  <c:v>0.19999999999999996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8A-44CB-92D9-B3CFDCD7B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88420751"/>
        <c:axId val="1548693823"/>
      </c:barChart>
      <c:catAx>
        <c:axId val="48842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693823"/>
        <c:crosses val="autoZero"/>
        <c:auto val="1"/>
        <c:lblAlgn val="ctr"/>
        <c:lblOffset val="100"/>
        <c:noMultiLvlLbl val="0"/>
      </c:catAx>
      <c:valAx>
        <c:axId val="154869382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420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'Speakers You Like'!$P$3:$P$10</c:f>
              <c:strCache>
                <c:ptCount val="8"/>
                <c:pt idx="0">
                  <c:v>Inspirational</c:v>
                </c:pt>
                <c:pt idx="1">
                  <c:v>Success</c:v>
                </c:pt>
                <c:pt idx="2">
                  <c:v>Current Events</c:v>
                </c:pt>
                <c:pt idx="3">
                  <c:v>Special Topics</c:v>
                </c:pt>
                <c:pt idx="4">
                  <c:v>Community Leaders</c:v>
                </c:pt>
                <c:pt idx="5">
                  <c:v>Unique</c:v>
                </c:pt>
                <c:pt idx="6">
                  <c:v>Experiences</c:v>
                </c:pt>
                <c:pt idx="7">
                  <c:v>Sports</c:v>
                </c:pt>
              </c:strCache>
            </c:strRef>
          </c:cat>
          <c:val>
            <c:numRef>
              <c:f>'Speakers You Like'!$Q$3:$Q$10</c:f>
              <c:numCache>
                <c:formatCode>General</c:formatCode>
                <c:ptCount val="8"/>
                <c:pt idx="0">
                  <c:v>230</c:v>
                </c:pt>
                <c:pt idx="1">
                  <c:v>225</c:v>
                </c:pt>
                <c:pt idx="2">
                  <c:v>221</c:v>
                </c:pt>
                <c:pt idx="3">
                  <c:v>184</c:v>
                </c:pt>
                <c:pt idx="4">
                  <c:v>165</c:v>
                </c:pt>
                <c:pt idx="5">
                  <c:v>157</c:v>
                </c:pt>
                <c:pt idx="6">
                  <c:v>83</c:v>
                </c:pt>
                <c:pt idx="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B9A-8924-7E81DF0F4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0362863"/>
        <c:axId val="482908031"/>
      </c:barChart>
      <c:catAx>
        <c:axId val="111036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08031"/>
        <c:crosses val="autoZero"/>
        <c:auto val="1"/>
        <c:lblAlgn val="ctr"/>
        <c:lblOffset val="100"/>
        <c:noMultiLvlLbl val="0"/>
      </c:catAx>
      <c:valAx>
        <c:axId val="482908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36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'Zip Gender Age'!$S$15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'Zip Gender Age'!$T$14:$U$14</c:f>
              <c:numCache>
                <c:formatCode>General</c:formatCode>
                <c:ptCount val="2"/>
                <c:pt idx="0">
                  <c:v>2015</c:v>
                </c:pt>
                <c:pt idx="1">
                  <c:v>2020</c:v>
                </c:pt>
              </c:numCache>
            </c:numRef>
          </c:cat>
          <c:val>
            <c:numRef>
              <c:f>'Zip Gender Age'!$T$15:$U$15</c:f>
              <c:numCache>
                <c:formatCode>General</c:formatCode>
                <c:ptCount val="2"/>
                <c:pt idx="0">
                  <c:v>60</c:v>
                </c:pt>
                <c:pt idx="1">
                  <c:v>59.400000000000006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8-450E-BA27-344C0EA9B008}"/>
            </c:ext>
          </c:extLst>
        </c:ser>
        <c:ser>
          <c:idx val="1"/>
          <c:order val="1"/>
          <c:tx>
            <c:strRef>
              <c:f>'Zip Gender Age'!$S$16</c:f>
              <c:strCache>
                <c:ptCount val="1"/>
                <c:pt idx="0">
                  <c:v>Age You Feel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'Zip Gender Age'!$T$14:$U$14</c:f>
              <c:numCache>
                <c:formatCode>General</c:formatCode>
                <c:ptCount val="2"/>
                <c:pt idx="0">
                  <c:v>2015</c:v>
                </c:pt>
                <c:pt idx="1">
                  <c:v>2020</c:v>
                </c:pt>
              </c:numCache>
            </c:numRef>
          </c:cat>
          <c:val>
            <c:numRef>
              <c:f>'Zip Gender Age'!$T$16:$U$16</c:f>
              <c:numCache>
                <c:formatCode>General</c:formatCode>
                <c:ptCount val="2"/>
                <c:pt idx="0">
                  <c:v>49</c:v>
                </c:pt>
                <c:pt idx="1">
                  <c:v>45.8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8-450E-BA27-344C0EA9B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3988031"/>
        <c:axId val="1654056287"/>
      </c:barChart>
      <c:catAx>
        <c:axId val="803988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056287"/>
        <c:crosses val="autoZero"/>
        <c:auto val="1"/>
        <c:lblAlgn val="ctr"/>
        <c:lblOffset val="100"/>
        <c:noMultiLvlLbl val="0"/>
      </c:catAx>
      <c:valAx>
        <c:axId val="1654056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988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48-4F64-A11C-B985F96290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48-4F64-A11C-B985F96290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48-4F64-A11C-B985F96290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48-4F64-A11C-B985F96290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48-4F64-A11C-B985F96290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C48-4F64-A11C-B985F9629076}"/>
              </c:ext>
            </c:extLst>
          </c:dPt>
          <c:dLbls>
            <c:dLbl>
              <c:idx val="0"/>
              <c:layout>
                <c:manualLayout>
                  <c:x val="0.2558333899240538"/>
                  <c:y val="1.2903104244890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95049438379087"/>
                      <c:h val="0.181679402286093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C48-4F64-A11C-B985F9629076}"/>
                </c:ext>
              </c:extLst>
            </c:dLbl>
            <c:dLbl>
              <c:idx val="1"/>
              <c:layout>
                <c:manualLayout>
                  <c:x val="-0.2220957380327459"/>
                  <c:y val="4.78345875606316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48-4F64-A11C-B985F9629076}"/>
                </c:ext>
              </c:extLst>
            </c:dLbl>
            <c:dLbl>
              <c:idx val="2"/>
              <c:layout>
                <c:manualLayout>
                  <c:x val="4.9780714910636112E-2"/>
                  <c:y val="-0.155621597117980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17447819022618"/>
                      <c:h val="0.13456118177287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C48-4F64-A11C-B985F9629076}"/>
                </c:ext>
              </c:extLst>
            </c:dLbl>
            <c:dLbl>
              <c:idx val="3"/>
              <c:layout>
                <c:manualLayout>
                  <c:x val="0.2269485064366954"/>
                  <c:y val="-2.33894395157522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48-4F64-A11C-B985F9629076}"/>
                </c:ext>
              </c:extLst>
            </c:dLbl>
            <c:dLbl>
              <c:idx val="4"/>
              <c:layout>
                <c:manualLayout>
                  <c:x val="0.10663992000999875"/>
                  <c:y val="0.1815303284832932"/>
                </c:manualLayout>
              </c:layout>
              <c:tx>
                <c:rich>
                  <a:bodyPr/>
                  <a:lstStyle/>
                  <a:p>
                    <a:fld id="{7DC04052-1552-4CA8-AD10-C1065A7EEDCD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DC4DEA5E-7883-4F7D-BF5F-79B95F8622F5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C48-4F64-A11C-B985F9629076}"/>
                </c:ext>
              </c:extLst>
            </c:dLbl>
            <c:dLbl>
              <c:idx val="5"/>
              <c:layout>
                <c:manualLayout>
                  <c:x val="-0.10357042869641295"/>
                  <c:y val="9.2362950929780888E-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951982263376432"/>
                      <c:h val="0.155873153720376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C48-4F64-A11C-B985F96290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'Employment status'!$I$39:$I$44</c:f>
              <c:strCache>
                <c:ptCount val="6"/>
                <c:pt idx="0">
                  <c:v>Looking for employment</c:v>
                </c:pt>
                <c:pt idx="1">
                  <c:v>Self-employed</c:v>
                </c:pt>
                <c:pt idx="2">
                  <c:v>Retired</c:v>
                </c:pt>
                <c:pt idx="3">
                  <c:v>Working for someone else</c:v>
                </c:pt>
                <c:pt idx="4">
                  <c:v>Semi-retired</c:v>
                </c:pt>
                <c:pt idx="5">
                  <c:v>Working Part time</c:v>
                </c:pt>
              </c:strCache>
            </c:strRef>
          </c:cat>
          <c:val>
            <c:numRef>
              <c:f>'Employment status'!$J$39:$J$44</c:f>
              <c:numCache>
                <c:formatCode>0%</c:formatCode>
                <c:ptCount val="6"/>
                <c:pt idx="0">
                  <c:v>2.0270270270270271E-2</c:v>
                </c:pt>
                <c:pt idx="1">
                  <c:v>0.43243243243243246</c:v>
                </c:pt>
                <c:pt idx="2">
                  <c:v>0.12837837837837837</c:v>
                </c:pt>
                <c:pt idx="3">
                  <c:v>0.30067567567567566</c:v>
                </c:pt>
                <c:pt idx="4">
                  <c:v>9.45945945945946E-2</c:v>
                </c:pt>
                <c:pt idx="5">
                  <c:v>2.364864864864865E-2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C48-4F64-A11C-B985F9629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F2-4B29-A8E8-E3F610E002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F2-4B29-A8E8-E3F610E002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F2-4B29-A8E8-E3F610E002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F2-4B29-A8E8-E3F610E002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F2-4B29-A8E8-E3F610E002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5F2-4B29-A8E8-E3F610E002C1}"/>
              </c:ext>
            </c:extLst>
          </c:dPt>
          <c:dLbls>
            <c:dLbl>
              <c:idx val="0"/>
              <c:layout>
                <c:manualLayout>
                  <c:x val="-4.8516757924539272E-2"/>
                  <c:y val="2.0523707550302582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486768606736294"/>
                      <c:h val="0.143386830429433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5F2-4B29-A8E8-E3F610E002C1}"/>
                </c:ext>
              </c:extLst>
            </c:dLbl>
            <c:dLbl>
              <c:idx val="1"/>
              <c:layout>
                <c:manualLayout>
                  <c:x val="5.4350560437746123E-2"/>
                  <c:y val="3.90976628833264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F2-4B29-A8E8-E3F610E002C1}"/>
                </c:ext>
              </c:extLst>
            </c:dLbl>
            <c:dLbl>
              <c:idx val="2"/>
              <c:layout>
                <c:manualLayout>
                  <c:x val="4.577225097486104E-2"/>
                  <c:y val="7.987047077690853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F2-4B29-A8E8-E3F610E002C1}"/>
                </c:ext>
              </c:extLst>
            </c:dLbl>
            <c:dLbl>
              <c:idx val="3"/>
              <c:layout>
                <c:manualLayout>
                  <c:x val="-0.25240798649178625"/>
                  <c:y val="-0.19393600379606496"/>
                </c:manualLayout>
              </c:layout>
              <c:tx>
                <c:rich>
                  <a:bodyPr/>
                  <a:lstStyle/>
                  <a:p>
                    <a:fld id="{380EB96E-8A9C-4F93-9CE4-8B832921AF9C}" type="CATEGORYNAME">
                      <a:rPr lang="en-US" sz="240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E68FB74A-BA47-4056-95DF-E6A6E96A3E60}" type="VALUE">
                      <a:rPr lang="en-US" sz="2400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sz="2400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59384161702727"/>
                      <c:h val="0.179653863567422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5F2-4B29-A8E8-E3F610E002C1}"/>
                </c:ext>
              </c:extLst>
            </c:dLbl>
            <c:dLbl>
              <c:idx val="4"/>
              <c:layout>
                <c:manualLayout>
                  <c:x val="-3.5757892041292774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F2-4B29-A8E8-E3F610E002C1}"/>
                </c:ext>
              </c:extLst>
            </c:dLbl>
            <c:dLbl>
              <c:idx val="5"/>
              <c:layout>
                <c:manualLayout>
                  <c:x val="-0.1108494653280076"/>
                  <c:y val="2.84722273599272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F2-4B29-A8E8-E3F610E002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'What do we do'!$E$17:$E$22</c:f>
              <c:strCache>
                <c:ptCount val="6"/>
                <c:pt idx="0">
                  <c:v>Department management</c:v>
                </c:pt>
                <c:pt idx="1">
                  <c:v>Entry level</c:v>
                </c:pt>
                <c:pt idx="2">
                  <c:v>Other C-Level executive</c:v>
                </c:pt>
                <c:pt idx="3">
                  <c:v>Owner, President, CEO</c:v>
                </c:pt>
                <c:pt idx="4">
                  <c:v>Senior management</c:v>
                </c:pt>
                <c:pt idx="5">
                  <c:v>Staff </c:v>
                </c:pt>
              </c:strCache>
            </c:strRef>
          </c:cat>
          <c:val>
            <c:numRef>
              <c:f>'What do we do'!$F$17:$F$22</c:f>
              <c:numCache>
                <c:formatCode>0%</c:formatCode>
                <c:ptCount val="6"/>
                <c:pt idx="0">
                  <c:v>9.45945945945946E-2</c:v>
                </c:pt>
                <c:pt idx="1">
                  <c:v>6.7567567567567571E-3</c:v>
                </c:pt>
                <c:pt idx="2">
                  <c:v>0.10472972972972973</c:v>
                </c:pt>
                <c:pt idx="3">
                  <c:v>0.48310810810810811</c:v>
                </c:pt>
                <c:pt idx="4">
                  <c:v>0.17567567567567569</c:v>
                </c:pt>
                <c:pt idx="5">
                  <c:v>0.13513513513513514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5F2-4B29-A8E8-E3F610E00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9C-44A3-B18A-43D0741C69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9C-44A3-B18A-43D0741C692A}"/>
              </c:ext>
            </c:extLst>
          </c:dPt>
          <c:dLbls>
            <c:dLbl>
              <c:idx val="0"/>
              <c:layout>
                <c:manualLayout>
                  <c:x val="3.6228553678798847E-2"/>
                  <c:y val="-9.712324949920818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202356916230581E-2"/>
                      <c:h val="0.1456091162023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9C-44A3-B18A-43D0741C692A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D89C-44A3-B18A-43D0741C692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FOunder!$F$18:$F$19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FOunder!$G$18:$G$19</c:f>
              <c:numCache>
                <c:formatCode>General</c:formatCode>
                <c:ptCount val="2"/>
                <c:pt idx="0">
                  <c:v>0.52430555555555558</c:v>
                </c:pt>
                <c:pt idx="1">
                  <c:v>0.47569444444444442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9C-44A3-B18A-43D0741C692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89C-44A3-B18A-43D0741C69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89C-44A3-B18A-43D0741C692A}"/>
              </c:ext>
            </c:extLst>
          </c:dPt>
          <c:cat>
            <c:strRef>
              <c:f>FOunder!$F$18:$F$19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FOunder!$G$18:$G$19</c:f>
              <c:numCache>
                <c:formatCode>General</c:formatCode>
                <c:ptCount val="2"/>
                <c:pt idx="0">
                  <c:v>0.52430555555555558</c:v>
                </c:pt>
                <c:pt idx="1">
                  <c:v>0.47569444444444442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9C-44A3-B18A-43D0741C6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73-4880-93B2-8969BD2788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73-4880-93B2-8969BD2788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73-4880-93B2-8969BD2788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73-4880-93B2-8969BD2788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73-4880-93B2-8969BD2788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73-4880-93B2-8969BD2788E0}"/>
              </c:ext>
            </c:extLst>
          </c:dPt>
          <c:dLbls>
            <c:dLbl>
              <c:idx val="0"/>
              <c:layout>
                <c:manualLayout>
                  <c:x val="-1.017601705083808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73-4880-93B2-8969BD2788E0}"/>
                </c:ext>
              </c:extLst>
            </c:dLbl>
            <c:dLbl>
              <c:idx val="3"/>
              <c:layout>
                <c:manualLayout>
                  <c:x val="0.172992289864246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73-4880-93B2-8969BD2788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'Age aT RETIREMENT'!$F$7:$F$12</c:f>
              <c:strCache>
                <c:ptCount val="6"/>
                <c:pt idx="0">
                  <c:v>&lt;55</c:v>
                </c:pt>
                <c:pt idx="1">
                  <c:v>56-60</c:v>
                </c:pt>
                <c:pt idx="2">
                  <c:v>61-65</c:v>
                </c:pt>
                <c:pt idx="3">
                  <c:v>66-70</c:v>
                </c:pt>
                <c:pt idx="4">
                  <c:v>&gt;70</c:v>
                </c:pt>
                <c:pt idx="5">
                  <c:v>Never</c:v>
                </c:pt>
              </c:strCache>
            </c:strRef>
          </c:cat>
          <c:val>
            <c:numRef>
              <c:f>'Age aT RETIREMENT'!$G$7:$G$12</c:f>
              <c:numCache>
                <c:formatCode>0%</c:formatCode>
                <c:ptCount val="6"/>
                <c:pt idx="0">
                  <c:v>3.7037037037037035E-2</c:v>
                </c:pt>
                <c:pt idx="1">
                  <c:v>0.10101010101010101</c:v>
                </c:pt>
                <c:pt idx="2">
                  <c:v>0.2356902356902357</c:v>
                </c:pt>
                <c:pt idx="3">
                  <c:v>0.27272727272727271</c:v>
                </c:pt>
                <c:pt idx="4">
                  <c:v>0.24579124579124578</c:v>
                </c:pt>
                <c:pt idx="5">
                  <c:v>0.10774410774410774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373-4880-93B2-8969BD278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294696750301696"/>
          <c:y val="5.0925925925925923E-2"/>
          <c:w val="0.50407543996974202"/>
          <c:h val="0.841674686497521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'WHen Retire'!$G$21:$G$25</c:f>
              <c:strCache>
                <c:ptCount val="5"/>
                <c:pt idx="0">
                  <c:v>Unsure</c:v>
                </c:pt>
                <c:pt idx="1">
                  <c:v>Work full-time indefinitely</c:v>
                </c:pt>
                <c:pt idx="2">
                  <c:v>Work part-time indefinitely</c:v>
                </c:pt>
                <c:pt idx="3">
                  <c:v>Work part-time for a few years</c:v>
                </c:pt>
                <c:pt idx="4">
                  <c:v>Not working</c:v>
                </c:pt>
              </c:strCache>
            </c:strRef>
          </c:cat>
          <c:val>
            <c:numRef>
              <c:f>'WHen Retire'!$H$21:$H$25</c:f>
              <c:numCache>
                <c:formatCode>0%</c:formatCode>
                <c:ptCount val="5"/>
                <c:pt idx="0">
                  <c:v>9.7087378640776698E-2</c:v>
                </c:pt>
                <c:pt idx="1">
                  <c:v>4.5307443365695796E-2</c:v>
                </c:pt>
                <c:pt idx="2">
                  <c:v>0.44983818770226536</c:v>
                </c:pt>
                <c:pt idx="3">
                  <c:v>0.2459546925566343</c:v>
                </c:pt>
                <c:pt idx="4">
                  <c:v>9.0614886731391592E-2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96-4147-90D3-25F017502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8588943"/>
        <c:axId val="386397007"/>
      </c:barChart>
      <c:catAx>
        <c:axId val="3885889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397007"/>
        <c:crosses val="autoZero"/>
        <c:auto val="1"/>
        <c:lblAlgn val="ctr"/>
        <c:lblOffset val="100"/>
        <c:noMultiLvlLbl val="0"/>
      </c:catAx>
      <c:valAx>
        <c:axId val="386397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588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Golf</c:v>
                </c:pt>
                <c:pt idx="1">
                  <c:v>Friends</c:v>
                </c:pt>
                <c:pt idx="2">
                  <c:v>Community</c:v>
                </c:pt>
                <c:pt idx="3">
                  <c:v>Write</c:v>
                </c:pt>
                <c:pt idx="4">
                  <c:v>Volunteer</c:v>
                </c:pt>
                <c:pt idx="5">
                  <c:v>Hike</c:v>
                </c:pt>
                <c:pt idx="6">
                  <c:v>"Live"</c:v>
                </c:pt>
                <c:pt idx="7">
                  <c:v>Learn</c:v>
                </c:pt>
                <c:pt idx="8">
                  <c:v>Work</c:v>
                </c:pt>
                <c:pt idx="9">
                  <c:v>Visit</c:v>
                </c:pt>
                <c:pt idx="10">
                  <c:v>Family</c:v>
                </c:pt>
                <c:pt idx="11">
                  <c:v>Travel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12</c:v>
                </c:pt>
                <c:pt idx="5">
                  <c:v>14</c:v>
                </c:pt>
                <c:pt idx="6">
                  <c:v>14</c:v>
                </c:pt>
                <c:pt idx="7">
                  <c:v>15</c:v>
                </c:pt>
                <c:pt idx="8">
                  <c:v>21</c:v>
                </c:pt>
                <c:pt idx="9">
                  <c:v>22</c:v>
                </c:pt>
                <c:pt idx="10">
                  <c:v>73</c:v>
                </c:pt>
                <c:pt idx="11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3-4094-8806-21B9009FE3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Golf</c:v>
                </c:pt>
                <c:pt idx="1">
                  <c:v>Friends</c:v>
                </c:pt>
                <c:pt idx="2">
                  <c:v>Community</c:v>
                </c:pt>
                <c:pt idx="3">
                  <c:v>Write</c:v>
                </c:pt>
                <c:pt idx="4">
                  <c:v>Volunteer</c:v>
                </c:pt>
                <c:pt idx="5">
                  <c:v>Hike</c:v>
                </c:pt>
                <c:pt idx="6">
                  <c:v>"Live"</c:v>
                </c:pt>
                <c:pt idx="7">
                  <c:v>Learn</c:v>
                </c:pt>
                <c:pt idx="8">
                  <c:v>Work</c:v>
                </c:pt>
                <c:pt idx="9">
                  <c:v>Visit</c:v>
                </c:pt>
                <c:pt idx="10">
                  <c:v>Family</c:v>
                </c:pt>
                <c:pt idx="11">
                  <c:v>Travel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D163-4094-8806-21B9009FE3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Golf</c:v>
                </c:pt>
                <c:pt idx="1">
                  <c:v>Friends</c:v>
                </c:pt>
                <c:pt idx="2">
                  <c:v>Community</c:v>
                </c:pt>
                <c:pt idx="3">
                  <c:v>Write</c:v>
                </c:pt>
                <c:pt idx="4">
                  <c:v>Volunteer</c:v>
                </c:pt>
                <c:pt idx="5">
                  <c:v>Hike</c:v>
                </c:pt>
                <c:pt idx="6">
                  <c:v>"Live"</c:v>
                </c:pt>
                <c:pt idx="7">
                  <c:v>Learn</c:v>
                </c:pt>
                <c:pt idx="8">
                  <c:v>Work</c:v>
                </c:pt>
                <c:pt idx="9">
                  <c:v>Visit</c:v>
                </c:pt>
                <c:pt idx="10">
                  <c:v>Family</c:v>
                </c:pt>
                <c:pt idx="11">
                  <c:v>Travel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D163-4094-8806-21B9009FE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5"/>
        <c:axId val="800173952"/>
        <c:axId val="916276064"/>
      </c:barChart>
      <c:catAx>
        <c:axId val="800173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276064"/>
        <c:crosses val="autoZero"/>
        <c:auto val="1"/>
        <c:lblAlgn val="ctr"/>
        <c:lblOffset val="100"/>
        <c:noMultiLvlLbl val="0"/>
      </c:catAx>
      <c:valAx>
        <c:axId val="916276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7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'Reasonsw ot attend'!$B$1:$F$1</c:f>
              <c:strCache>
                <c:ptCount val="5"/>
                <c:pt idx="0">
                  <c:v> Venue </c:v>
                </c:pt>
                <c:pt idx="1">
                  <c:v> Meet New People </c:v>
                </c:pt>
                <c:pt idx="2">
                  <c:v> Network with Friends </c:v>
                </c:pt>
                <c:pt idx="3">
                  <c:v> Speaker/Topic </c:v>
                </c:pt>
                <c:pt idx="4">
                  <c:v> Poetry/Music/Tips </c:v>
                </c:pt>
              </c:strCache>
            </c:strRef>
          </c:cat>
          <c:val>
            <c:numRef>
              <c:f>'Reasonsw ot attend'!$B$2:$F$2</c:f>
              <c:numCache>
                <c:formatCode>_(* #,##0.0_);_(* \(#,##0.0\);_(* "-"??_);_(@_)</c:formatCode>
                <c:ptCount val="5"/>
                <c:pt idx="0">
                  <c:v>6.778169014084507</c:v>
                </c:pt>
                <c:pt idx="1">
                  <c:v>8.0985915492957741</c:v>
                </c:pt>
                <c:pt idx="2">
                  <c:v>7.922535211267606</c:v>
                </c:pt>
                <c:pt idx="3">
                  <c:v>8.570422535211268</c:v>
                </c:pt>
                <c:pt idx="4">
                  <c:v>5.26056338028169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4-4FB2-A99A-A394A9818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0587551"/>
        <c:axId val="485755999"/>
      </c:barChart>
      <c:catAx>
        <c:axId val="49058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755999"/>
        <c:crosses val="autoZero"/>
        <c:auto val="1"/>
        <c:lblAlgn val="ctr"/>
        <c:lblOffset val="100"/>
        <c:noMultiLvlLbl val="0"/>
      </c:catAx>
      <c:valAx>
        <c:axId val="485755999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587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6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6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DD0BE242-12DC-4C83-B189-C600352387E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71055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5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D35FABFA-A899-4D10-BBAE-9386E59728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0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00.196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23.436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24.201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25.622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25.933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30.222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1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31.656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32.392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30T16:51:36.516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1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6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6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B5AAFA78-7E23-4677-8436-C24FB7749AD5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73163"/>
            <a:ext cx="56356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5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5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482A5971-AEC8-4505-A49F-B430D1891D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1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06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27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98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95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48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63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06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78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06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37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3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this is your first encorepreneur meeting, I apologize….. Usually this is where I introduce the speaker… but this time you are stuck with 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50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19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07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217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456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622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77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14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744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7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0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sent this to our mailing list of 3,700 people and got a 9% response rate – which I think is pretty good.  Notice that 94% of the people who responded have been to at least one meeting…..that means that ½ of 1% of people who have not attended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54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261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35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572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919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552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38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59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age is pretty steady – down from 60 to 59 in last 5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69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79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77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61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A5971-AEC8-4505-A49F-B430D1891D9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1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6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9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2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9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4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0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3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8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85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6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3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0186D-2241-4154-9A32-CF3A1940F671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D395-3716-4F8C-A8F0-E7E4C90CDC6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056" y="6305550"/>
            <a:ext cx="349428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2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365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hart" Target="../charts/chart3.xml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image" Target="../media/image9.png"/><Relationship Id="rId10" Type="http://schemas.openxmlformats.org/officeDocument/2006/relationships/customXml" Target="../ink/ink7.xml"/><Relationship Id="rId4" Type="http://schemas.openxmlformats.org/officeDocument/2006/relationships/customXml" Target="../ink/ink2.xml"/><Relationship Id="rId9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99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37" y="375420"/>
            <a:ext cx="9799235" cy="102394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883877" y="5134708"/>
            <a:ext cx="5355102" cy="1046440"/>
            <a:chOff x="2980658" y="1937286"/>
            <a:chExt cx="5752214" cy="1256974"/>
          </a:xfrm>
        </p:grpSpPr>
        <p:sp>
          <p:nvSpPr>
            <p:cNvPr id="5" name="TextBox 4"/>
            <p:cNvSpPr txBox="1"/>
            <p:nvPr/>
          </p:nvSpPr>
          <p:spPr>
            <a:xfrm>
              <a:off x="2980658" y="1937286"/>
              <a:ext cx="5752214" cy="480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Trebuchet MS" panose="020B0603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07589" y="2787592"/>
              <a:ext cx="198430" cy="406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17770" y="1872276"/>
            <a:ext cx="89004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CREATING THE NEW NORMAL</a:t>
            </a:r>
          </a:p>
          <a:p>
            <a:pPr algn="ctr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July 1, 2020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5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954E-0D1E-4DD8-AD8A-37E911331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57" y="72545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LIFE AFTER RETIREMENT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5B454F-9B66-401B-955F-80079DB338F3}"/>
              </a:ext>
            </a:extLst>
          </p:cNvPr>
          <p:cNvSpPr txBox="1">
            <a:spLocks/>
          </p:cNvSpPr>
          <p:nvPr/>
        </p:nvSpPr>
        <p:spPr>
          <a:xfrm>
            <a:off x="0" y="1820867"/>
            <a:ext cx="3795138" cy="409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/>
              <a:t>75% plan to work part or full-time after retirement.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016435B-CED9-469C-B291-7069402608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875162"/>
              </p:ext>
            </p:extLst>
          </p:nvPr>
        </p:nvGraphicFramePr>
        <p:xfrm>
          <a:off x="4383155" y="2518599"/>
          <a:ext cx="780884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597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808B-BD6B-4FA4-AE82-F440024B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1" y="0"/>
            <a:ext cx="11247783" cy="1325563"/>
          </a:xfrm>
        </p:spPr>
        <p:txBody>
          <a:bodyPr/>
          <a:lstStyle/>
          <a:p>
            <a:r>
              <a:rPr lang="en-US" dirty="0"/>
              <a:t>WHERE WE LIVE AND WORK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F58D2C0-A084-4BE6-8000-60A0CA8F3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771425"/>
              </p:ext>
            </p:extLst>
          </p:nvPr>
        </p:nvGraphicFramePr>
        <p:xfrm>
          <a:off x="3702191" y="1033634"/>
          <a:ext cx="5640591" cy="5409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355">
                  <a:extLst>
                    <a:ext uri="{9D8B030D-6E8A-4147-A177-3AD203B41FA5}">
                      <a16:colId xmlns:a16="http://schemas.microsoft.com/office/drawing/2014/main" val="4153115259"/>
                    </a:ext>
                  </a:extLst>
                </a:gridCol>
                <a:gridCol w="1219448">
                  <a:extLst>
                    <a:ext uri="{9D8B030D-6E8A-4147-A177-3AD203B41FA5}">
                      <a16:colId xmlns:a16="http://schemas.microsoft.com/office/drawing/2014/main" val="2749739090"/>
                    </a:ext>
                  </a:extLst>
                </a:gridCol>
                <a:gridCol w="1482788">
                  <a:extLst>
                    <a:ext uri="{9D8B030D-6E8A-4147-A177-3AD203B41FA5}">
                      <a16:colId xmlns:a16="http://schemas.microsoft.com/office/drawing/2014/main" val="2915122739"/>
                    </a:ext>
                  </a:extLst>
                </a:gridCol>
              </a:tblGrid>
              <a:tr h="42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Neighborhood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Work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Home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0870401"/>
                  </a:ext>
                </a:extLst>
              </a:tr>
              <a:tr h="499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Short Pump/Goochland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5840655"/>
                  </a:ext>
                </a:extLst>
              </a:tr>
              <a:tr h="53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Near West End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31686511"/>
                  </a:ext>
                </a:extLst>
              </a:tr>
              <a:tr h="53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Bon Air/Boulders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63503064"/>
                  </a:ext>
                </a:extLst>
              </a:tr>
              <a:tr h="53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Scott’s Addition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6812137"/>
                  </a:ext>
                </a:extLst>
              </a:tr>
              <a:tr h="47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Midlothian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95079470"/>
                  </a:ext>
                </a:extLst>
              </a:tr>
              <a:tr h="469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Downtown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23621948"/>
                  </a:ext>
                </a:extLst>
              </a:tr>
              <a:tr h="580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End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92369133"/>
                  </a:ext>
                </a:extLst>
              </a:tr>
              <a:tr h="49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Museum District/VCU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5632732"/>
                  </a:ext>
                </a:extLst>
              </a:tr>
              <a:tr h="481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Northside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42409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Mechanicsville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1698952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FEEE493-46E3-4FB6-BD12-A40E04AE3E1B}"/>
              </a:ext>
            </a:extLst>
          </p:cNvPr>
          <p:cNvSpPr txBox="1">
            <a:spLocks/>
          </p:cNvSpPr>
          <p:nvPr/>
        </p:nvSpPr>
        <p:spPr>
          <a:xfrm>
            <a:off x="0" y="1820867"/>
            <a:ext cx="3597965" cy="409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/>
              <a:t>We live and work all over, but mostly north of the river and in the suburbs.</a:t>
            </a:r>
          </a:p>
        </p:txBody>
      </p:sp>
    </p:spTree>
    <p:extLst>
      <p:ext uri="{BB962C8B-B14F-4D97-AF65-F5344CB8AC3E}">
        <p14:creationId xmlns:p14="http://schemas.microsoft.com/office/powerpoint/2010/main" val="356117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808B-BD6B-4FA4-AE82-F440024B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4431"/>
            <a:ext cx="10515600" cy="1325563"/>
          </a:xfrm>
        </p:spPr>
        <p:txBody>
          <a:bodyPr/>
          <a:lstStyle/>
          <a:p>
            <a:r>
              <a:rPr lang="en-US" dirty="0"/>
              <a:t>OUR BUCKET LISTS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D29F67-7B83-4231-B2F9-892C216EA3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7151438"/>
              </p:ext>
            </p:extLst>
          </p:nvPr>
        </p:nvGraphicFramePr>
        <p:xfrm>
          <a:off x="997226" y="1072045"/>
          <a:ext cx="8925089" cy="521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817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808B-BD6B-4FA4-AE82-F440024B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6" y="357642"/>
            <a:ext cx="10515600" cy="1325563"/>
          </a:xfrm>
        </p:spPr>
        <p:txBody>
          <a:bodyPr/>
          <a:lstStyle/>
          <a:p>
            <a:r>
              <a:rPr lang="en-US" dirty="0"/>
              <a:t>BREAKFASTS ARE WELL LIKED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466593-EA9D-47A5-9969-5E550F1FE618}"/>
              </a:ext>
            </a:extLst>
          </p:cNvPr>
          <p:cNvSpPr txBox="1">
            <a:spLocks/>
          </p:cNvSpPr>
          <p:nvPr/>
        </p:nvSpPr>
        <p:spPr>
          <a:xfrm>
            <a:off x="1223319" y="1683205"/>
            <a:ext cx="9131643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4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rated breakfasts as 8.93 using the Net Promoter Score question.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Suggestions to improve included…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networking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diversity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politics/less politics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Better food and beverage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4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92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512" y="327977"/>
            <a:ext cx="11628781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BREAKFASTS – WHAT WE LIKE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97330"/>
            <a:ext cx="10515600" cy="454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90AF6BA-C9EC-48FA-B5CB-CDB89CCF65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012088"/>
              </p:ext>
            </p:extLst>
          </p:nvPr>
        </p:nvGraphicFramePr>
        <p:xfrm>
          <a:off x="3458817" y="1162879"/>
          <a:ext cx="8547653" cy="501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6487BB8-DF5F-49B4-AA72-2D02C3FCC80C}"/>
              </a:ext>
            </a:extLst>
          </p:cNvPr>
          <p:cNvSpPr txBox="1">
            <a:spLocks/>
          </p:cNvSpPr>
          <p:nvPr/>
        </p:nvSpPr>
        <p:spPr>
          <a:xfrm>
            <a:off x="0" y="1581774"/>
            <a:ext cx="3458817" cy="3778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/>
              <a:t>We like breakfasts for multiple reasons.</a:t>
            </a:r>
          </a:p>
        </p:txBody>
      </p:sp>
    </p:spTree>
    <p:extLst>
      <p:ext uri="{BB962C8B-B14F-4D97-AF65-F5344CB8AC3E}">
        <p14:creationId xmlns:p14="http://schemas.microsoft.com/office/powerpoint/2010/main" val="1976691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2B53-DB07-483C-8188-F58395AE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176282"/>
            <a:ext cx="12042913" cy="1079627"/>
          </a:xfrm>
        </p:spPr>
        <p:txBody>
          <a:bodyPr/>
          <a:lstStyle/>
          <a:p>
            <a:r>
              <a:rPr lang="en-US" dirty="0"/>
              <a:t>SPEAKERS &amp; TOPICS – WHAT WE LIKE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49C14CD-AAB8-4E43-8ADC-DC144B4852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595938"/>
              </p:ext>
            </p:extLst>
          </p:nvPr>
        </p:nvGraphicFramePr>
        <p:xfrm>
          <a:off x="3737113" y="1444752"/>
          <a:ext cx="6878848" cy="4532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22EAE887-4DF9-4496-BC74-92108B9985EA}"/>
              </a:ext>
            </a:extLst>
          </p:cNvPr>
          <p:cNvSpPr txBox="1">
            <a:spLocks/>
          </p:cNvSpPr>
          <p:nvPr/>
        </p:nvSpPr>
        <p:spPr>
          <a:xfrm>
            <a:off x="0" y="1581774"/>
            <a:ext cx="3458817" cy="3778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We like to hear from  inspirational and successful people, and we like to learn. </a:t>
            </a:r>
          </a:p>
        </p:txBody>
      </p:sp>
    </p:spTree>
    <p:extLst>
      <p:ext uri="{BB962C8B-B14F-4D97-AF65-F5344CB8AC3E}">
        <p14:creationId xmlns:p14="http://schemas.microsoft.com/office/powerpoint/2010/main" val="1851665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13A9-1140-466F-8A8D-20686F128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73469"/>
            <a:ext cx="12039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SURVEY EXTRAS - SPEAKERS &amp;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9CFD7-34A4-400D-8D7A-04AD2F209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2629" y="1148661"/>
            <a:ext cx="9878568" cy="501265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4000" b="1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4500" dirty="0"/>
              <a:t>There are more than 12 good speakers and locations!</a:t>
            </a:r>
          </a:p>
          <a:p>
            <a:pPr lvl="1"/>
            <a:r>
              <a:rPr lang="en-US" sz="3800" dirty="0"/>
              <a:t>More than 300 suggestions</a:t>
            </a:r>
          </a:p>
          <a:p>
            <a:pPr lvl="1"/>
            <a:r>
              <a:rPr lang="en-US" sz="3800" dirty="0"/>
              <a:t>Most are viable</a:t>
            </a:r>
          </a:p>
          <a:p>
            <a:pPr lvl="1"/>
            <a:r>
              <a:rPr lang="en-US" sz="3800" dirty="0"/>
              <a:t>Some are over my pay grade </a:t>
            </a:r>
          </a:p>
          <a:p>
            <a:pPr lvl="1"/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4000" dirty="0"/>
              <a:t>Good news</a:t>
            </a:r>
          </a:p>
          <a:p>
            <a:pPr lvl="1"/>
            <a:r>
              <a:rPr lang="en-US" sz="3800" dirty="0"/>
              <a:t>Many duplicates but probably 50-75 different viable ideas</a:t>
            </a:r>
          </a:p>
          <a:p>
            <a:pPr marL="457200" lvl="1" indent="0">
              <a:buNone/>
            </a:pP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4000" dirty="0"/>
              <a:t>Bad news</a:t>
            </a:r>
          </a:p>
          <a:p>
            <a:pPr lvl="1"/>
            <a:r>
              <a:rPr lang="en-US" sz="3800" dirty="0"/>
              <a:t>We could never get to all them</a:t>
            </a:r>
          </a:p>
          <a:p>
            <a:pPr lvl="1"/>
            <a:r>
              <a:rPr lang="en-US" sz="3800" dirty="0"/>
              <a:t>That means we have more then 5 years “backlog” </a:t>
            </a:r>
          </a:p>
          <a:p>
            <a:pPr marL="457200" lvl="1" indent="0">
              <a:buNone/>
            </a:pPr>
            <a:endParaRPr lang="en-US" sz="3800" dirty="0"/>
          </a:p>
          <a:p>
            <a:pPr marL="457200" lvl="1" indent="0">
              <a:buNone/>
            </a:pPr>
            <a:r>
              <a:rPr lang="en-US" sz="3800" dirty="0"/>
              <a:t>                             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43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D9C4-C0BD-4F59-A78E-FB2969DC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Breakfast Speakers and 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8652-C092-4775-8CC6-3668BF42C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If you have any suggestions for speakers or venues for future ZOOM or in-person events, please send them to “everyone” using the Chat feature. . </a:t>
            </a:r>
          </a:p>
        </p:txBody>
      </p:sp>
    </p:spTree>
    <p:extLst>
      <p:ext uri="{BB962C8B-B14F-4D97-AF65-F5344CB8AC3E}">
        <p14:creationId xmlns:p14="http://schemas.microsoft.com/office/powerpoint/2010/main" val="486768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/>
          <a:lstStyle/>
          <a:p>
            <a:r>
              <a:rPr lang="en-US" dirty="0"/>
              <a:t>SURVEY EXTRAS - VOLUNTEERS!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06" y="1325563"/>
            <a:ext cx="10918793" cy="4603657"/>
          </a:xfrm>
        </p:spPr>
        <p:txBody>
          <a:bodyPr>
            <a:noAutofit/>
          </a:bodyPr>
          <a:lstStyle/>
          <a:p>
            <a:r>
              <a:rPr lang="en-US" sz="3200" b="0" i="0" dirty="0">
                <a:solidFill>
                  <a:srgbClr val="333333"/>
                </a:solidFill>
                <a:effectLst/>
                <a:latin typeface="Hind"/>
              </a:rPr>
              <a:t>Volunteering was clearly a leading interest of respondents</a:t>
            </a:r>
          </a:p>
          <a:p>
            <a:r>
              <a:rPr lang="en-US" sz="3200" b="0" i="0" dirty="0">
                <a:solidFill>
                  <a:srgbClr val="333333"/>
                </a:solidFill>
                <a:effectLst/>
                <a:latin typeface="Hind"/>
              </a:rPr>
              <a:t>Mentioned everywhere it was appropriate</a:t>
            </a:r>
          </a:p>
          <a:p>
            <a:r>
              <a:rPr lang="en-US" sz="3200" b="0" i="0" dirty="0">
                <a:solidFill>
                  <a:srgbClr val="333333"/>
                </a:solidFill>
                <a:effectLst/>
                <a:latin typeface="Hind"/>
              </a:rPr>
              <a:t>Several variations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A monthly or annual volunteer day for encorepreneurs</a:t>
            </a:r>
          </a:p>
          <a:p>
            <a:pPr lvl="1"/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A special project addressed as a group</a:t>
            </a:r>
          </a:p>
          <a:p>
            <a:pPr lvl="1"/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Making connections between non</a:t>
            </a:r>
            <a:r>
              <a:rPr lang="en-US" sz="2800" dirty="0">
                <a:solidFill>
                  <a:srgbClr val="333333"/>
                </a:solidFill>
                <a:latin typeface="Hind"/>
              </a:rPr>
              <a:t>-profits and encorepreneurs</a:t>
            </a:r>
          </a:p>
          <a:p>
            <a:pPr lvl="1"/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“</a:t>
            </a:r>
            <a:r>
              <a:rPr lang="en-US" sz="2800" dirty="0">
                <a:solidFill>
                  <a:srgbClr val="333333"/>
                </a:solidFill>
                <a:latin typeface="Hind"/>
              </a:rPr>
              <a:t>Adopting” one or more non-profits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Having more non-profits as speakers</a:t>
            </a:r>
          </a:p>
          <a:p>
            <a:pPr marL="457200" lvl="1" indent="0">
              <a:buNone/>
            </a:pPr>
            <a:endParaRPr lang="en-US" sz="2800" b="0" i="0" dirty="0">
              <a:solidFill>
                <a:srgbClr val="333333"/>
              </a:solidFill>
              <a:effectLst/>
              <a:latin typeface="Hind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406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0"/>
            <a:ext cx="11564471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ZOOM MEETINGS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574" y="2324100"/>
            <a:ext cx="10325659" cy="4282762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</a:pPr>
            <a:endParaRPr lang="en-US" sz="2800" dirty="0"/>
          </a:p>
          <a:p>
            <a:pPr lvl="2"/>
            <a:endParaRPr lang="en-US" sz="2800" dirty="0"/>
          </a:p>
          <a:p>
            <a:pPr lvl="2"/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87CA1F-04C6-479D-9D4D-6B8C6D65EF4B}"/>
              </a:ext>
            </a:extLst>
          </p:cNvPr>
          <p:cNvSpPr txBox="1">
            <a:spLocks/>
          </p:cNvSpPr>
          <p:nvPr/>
        </p:nvSpPr>
        <p:spPr>
          <a:xfrm>
            <a:off x="650067" y="2428446"/>
            <a:ext cx="11564471" cy="2202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endParaRPr lang="en-US" sz="40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BFF3E7-34D0-4E93-ADCF-8E9C7F0BBCB1}"/>
              </a:ext>
            </a:extLst>
          </p:cNvPr>
          <p:cNvSpPr txBox="1">
            <a:spLocks/>
          </p:cNvSpPr>
          <p:nvPr/>
        </p:nvSpPr>
        <p:spPr>
          <a:xfrm>
            <a:off x="219456" y="1461051"/>
            <a:ext cx="10515600" cy="50220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200"/>
              </a:spcAft>
            </a:pPr>
            <a:r>
              <a:rPr lang="en-US" sz="3600" dirty="0"/>
              <a:t>96% have attended other ZOOM meetings</a:t>
            </a:r>
          </a:p>
          <a:p>
            <a:pPr lvl="2">
              <a:spcAft>
                <a:spcPts val="1200"/>
              </a:spcAft>
            </a:pPr>
            <a:r>
              <a:rPr lang="en-US" sz="3600" dirty="0"/>
              <a:t>Most are familiar with the technology</a:t>
            </a:r>
          </a:p>
          <a:p>
            <a:pPr lvl="2">
              <a:spcAft>
                <a:spcPts val="1200"/>
              </a:spcAft>
            </a:pPr>
            <a:r>
              <a:rPr lang="en-US" sz="3600" dirty="0"/>
              <a:t>Some love ZOOM and some have “had enough”</a:t>
            </a:r>
          </a:p>
          <a:p>
            <a:pPr marL="914400" lvl="2" indent="0">
              <a:spcAft>
                <a:spcPts val="1200"/>
              </a:spcAft>
              <a:buNone/>
            </a:pPr>
            <a:endParaRPr lang="en-US" sz="3600" dirty="0"/>
          </a:p>
          <a:p>
            <a:pPr marL="914400" lvl="2" indent="0">
              <a:spcAft>
                <a:spcPts val="1200"/>
              </a:spcAft>
              <a:buNone/>
            </a:pPr>
            <a:r>
              <a:rPr lang="en-US" sz="3600" dirty="0"/>
              <a:t>Most thought it at least good enough for now.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951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827" y="168320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 over survey results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we are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you like and don’t like about Encorepreneur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you think of Zoom meetings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some possible new directions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Request your continued help as we look at creating a new normal.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7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355" y="166234"/>
            <a:ext cx="11564471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ZOOM MEETINGS – HOW TO IMPROVE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247" y="1743074"/>
            <a:ext cx="11466110" cy="4948691"/>
          </a:xfrm>
        </p:spPr>
        <p:txBody>
          <a:bodyPr>
            <a:normAutofit/>
          </a:bodyPr>
          <a:lstStyle/>
          <a:p>
            <a:pPr lvl="3">
              <a:spcAft>
                <a:spcPts val="1200"/>
              </a:spcAft>
            </a:pPr>
            <a:r>
              <a:rPr lang="en-US" sz="4000" dirty="0"/>
              <a:t>Virtual tours of new venues</a:t>
            </a:r>
          </a:p>
          <a:p>
            <a:pPr lvl="3">
              <a:spcAft>
                <a:spcPts val="1200"/>
              </a:spcAft>
            </a:pPr>
            <a:r>
              <a:rPr lang="en-US" sz="4000" dirty="0"/>
              <a:t>Use breakout rooms to allow networking </a:t>
            </a:r>
          </a:p>
          <a:p>
            <a:pPr lvl="3">
              <a:spcAft>
                <a:spcPts val="1200"/>
              </a:spcAft>
            </a:pPr>
            <a:r>
              <a:rPr lang="en-US" sz="4000" dirty="0"/>
              <a:t>Use polling, etc. to be more interactive</a:t>
            </a:r>
          </a:p>
          <a:p>
            <a:pPr lvl="3">
              <a:spcAft>
                <a:spcPts val="1200"/>
              </a:spcAft>
            </a:pPr>
            <a:r>
              <a:rPr lang="en-US" sz="4000" dirty="0">
                <a:solidFill>
                  <a:schemeClr val="tx1"/>
                </a:solidFill>
              </a:rPr>
              <a:t>Attract speakers from outside Richmond</a:t>
            </a:r>
          </a:p>
          <a:p>
            <a:pPr lvl="3">
              <a:spcAft>
                <a:spcPts val="600"/>
              </a:spcAft>
            </a:pPr>
            <a:r>
              <a:rPr lang="en-US" sz="4000" dirty="0">
                <a:solidFill>
                  <a:schemeClr val="tx1"/>
                </a:solidFill>
              </a:rPr>
              <a:t>My favorite was “Have a singalong”</a:t>
            </a:r>
          </a:p>
          <a:p>
            <a:pPr lvl="2"/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87CA1F-04C6-479D-9D4D-6B8C6D65EF4B}"/>
              </a:ext>
            </a:extLst>
          </p:cNvPr>
          <p:cNvSpPr txBox="1">
            <a:spLocks/>
          </p:cNvSpPr>
          <p:nvPr/>
        </p:nvSpPr>
        <p:spPr>
          <a:xfrm>
            <a:off x="510482" y="2118665"/>
            <a:ext cx="11564471" cy="2202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15091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456" y="374904"/>
            <a:ext cx="1187729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SURVEY TAKE-AWAYS</a:t>
            </a:r>
          </a:p>
          <a:p>
            <a:endParaRPr lang="en-US" sz="8800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41A677-5474-4953-9E0D-D274FBB9592A}"/>
              </a:ext>
            </a:extLst>
          </p:cNvPr>
          <p:cNvSpPr txBox="1">
            <a:spLocks/>
          </p:cNvSpPr>
          <p:nvPr/>
        </p:nvSpPr>
        <p:spPr>
          <a:xfrm>
            <a:off x="219456" y="1285875"/>
            <a:ext cx="10515600" cy="51972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dirty="0">
                <a:solidFill>
                  <a:schemeClr val="tx1"/>
                </a:solidFill>
              </a:rPr>
              <a:t>Very loyal community of individuals </a:t>
            </a:r>
          </a:p>
          <a:p>
            <a:pPr lvl="1"/>
            <a:r>
              <a:rPr lang="en-US" sz="3200" dirty="0"/>
              <a:t>Active, experienced managers and entrepreneurs</a:t>
            </a:r>
          </a:p>
          <a:p>
            <a:pPr lvl="1"/>
            <a:r>
              <a:rPr lang="en-US" sz="3200" dirty="0"/>
              <a:t>Very interested in networking</a:t>
            </a:r>
          </a:p>
          <a:p>
            <a:pPr lvl="1"/>
            <a:r>
              <a:rPr lang="en-US" sz="3200" dirty="0"/>
              <a:t>Wide variety of interests centered around</a:t>
            </a:r>
          </a:p>
          <a:p>
            <a:pPr lvl="2"/>
            <a:r>
              <a:rPr lang="en-US" sz="2800" dirty="0"/>
              <a:t>Being “in the game”</a:t>
            </a:r>
          </a:p>
          <a:p>
            <a:pPr lvl="2"/>
            <a:r>
              <a:rPr lang="en-US" sz="2800" dirty="0"/>
              <a:t>Learning and doing</a:t>
            </a:r>
          </a:p>
          <a:p>
            <a:pPr lvl="2"/>
            <a:r>
              <a:rPr lang="en-US" sz="2800" dirty="0"/>
              <a:t>Giving back</a:t>
            </a:r>
          </a:p>
          <a:p>
            <a:pPr lvl="1"/>
            <a:r>
              <a:rPr lang="en-US" sz="3200" dirty="0"/>
              <a:t>Room for more than 12 speakers a year</a:t>
            </a:r>
          </a:p>
          <a:p>
            <a:pPr lvl="1"/>
            <a:r>
              <a:rPr lang="en-US" sz="3200" dirty="0"/>
              <a:t>Technology-accepting if not embracing</a:t>
            </a:r>
          </a:p>
          <a:p>
            <a:pPr lvl="1"/>
            <a:r>
              <a:rPr lang="en-US" sz="3200" dirty="0"/>
              <a:t>They want to travel and experience new things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6575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456" y="374904"/>
            <a:ext cx="1187729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5 PROPOSED NEW DIRECTIONS FOR ENCOREPRENEUR</a:t>
            </a:r>
          </a:p>
          <a:p>
            <a:endParaRPr lang="en-US" sz="8800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41A677-5474-4953-9E0D-D274FBB9592A}"/>
              </a:ext>
            </a:extLst>
          </p:cNvPr>
          <p:cNvSpPr txBox="1">
            <a:spLocks/>
          </p:cNvSpPr>
          <p:nvPr/>
        </p:nvSpPr>
        <p:spPr>
          <a:xfrm>
            <a:off x="219456" y="1535837"/>
            <a:ext cx="10515600" cy="49472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800"/>
              </a:spcAft>
            </a:pPr>
            <a:r>
              <a:rPr lang="en-US" sz="3200" dirty="0">
                <a:solidFill>
                  <a:schemeClr val="tx1"/>
                </a:solidFill>
              </a:rPr>
              <a:t>An Encorepreneur Community that supports…..</a:t>
            </a:r>
          </a:p>
          <a:p>
            <a:pPr lvl="2">
              <a:spcAft>
                <a:spcPts val="1800"/>
              </a:spcAft>
            </a:pPr>
            <a:r>
              <a:rPr lang="en-US" sz="2800" dirty="0"/>
              <a:t>Encorepreneur Groups (Councils)… that implement </a:t>
            </a:r>
          </a:p>
          <a:p>
            <a:pPr lvl="4"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</a:rPr>
              <a:t>Encorepreneur Adventures</a:t>
            </a:r>
          </a:p>
          <a:p>
            <a:pPr lvl="4">
              <a:spcAft>
                <a:spcPts val="1800"/>
              </a:spcAft>
            </a:pPr>
            <a:r>
              <a:rPr lang="en-US" sz="2600" dirty="0"/>
              <a:t>Encorepreneur Menterns</a:t>
            </a:r>
          </a:p>
          <a:p>
            <a:pPr lvl="4">
              <a:spcAft>
                <a:spcPts val="1800"/>
              </a:spcAft>
            </a:pPr>
            <a:r>
              <a:rPr lang="en-US" sz="2600" dirty="0"/>
              <a:t>“Everyday Heroes” Award Program</a:t>
            </a:r>
          </a:p>
          <a:p>
            <a:pPr lvl="4">
              <a:spcAft>
                <a:spcPts val="1800"/>
              </a:spcAft>
            </a:pPr>
            <a:r>
              <a:rPr lang="en-US" sz="2600" dirty="0"/>
              <a:t>Other volunteer efforts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7950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/>
          <a:lstStyle/>
          <a:p>
            <a:r>
              <a:rPr lang="en-US" dirty="0"/>
              <a:t>ENCOREPRENEUR “VIRTUAL COMMUNITY”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233995"/>
            <a:ext cx="10889203" cy="46952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“Virtual Community” is a technology platform that facilitates communication and interaction (networking) among “communities” of people.</a:t>
            </a:r>
          </a:p>
          <a:p>
            <a:r>
              <a:rPr lang="en-US" dirty="0"/>
              <a:t>Encorepreneur! is already a community in its simplest form</a:t>
            </a:r>
          </a:p>
          <a:p>
            <a:pPr lvl="1"/>
            <a:r>
              <a:rPr lang="en-US" dirty="0"/>
              <a:t>Events </a:t>
            </a:r>
          </a:p>
          <a:p>
            <a:pPr lvl="1"/>
            <a:r>
              <a:rPr lang="en-US" dirty="0"/>
              <a:t>Emails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Website</a:t>
            </a:r>
          </a:p>
          <a:p>
            <a:r>
              <a:rPr lang="en-US" dirty="0"/>
              <a:t> A more robust platform would allow many new capabilities</a:t>
            </a:r>
          </a:p>
          <a:p>
            <a:pPr>
              <a:spcAft>
                <a:spcPts val="1800"/>
              </a:spcAft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sz="800" b="0" i="0" dirty="0">
              <a:solidFill>
                <a:srgbClr val="333333"/>
              </a:solidFill>
              <a:effectLst/>
              <a:latin typeface="Hind"/>
            </a:endParaRPr>
          </a:p>
        </p:txBody>
      </p:sp>
    </p:spTree>
    <p:extLst>
      <p:ext uri="{BB962C8B-B14F-4D97-AF65-F5344CB8AC3E}">
        <p14:creationId xmlns:p14="http://schemas.microsoft.com/office/powerpoint/2010/main" val="1257084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AA9F4-249D-4277-83B4-64497784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ENCOREPRENEUR “VIRTUAL COMMUNITY”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8392A-FC88-465E-A8D0-4123CC58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35" y="178123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 “Virtual Community” would: 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Leverage the content, database, brand and technology of Encorepreneur! </a:t>
            </a:r>
          </a:p>
          <a:p>
            <a:pPr lvl="1"/>
            <a:r>
              <a:rPr lang="en-US" sz="2800" dirty="0"/>
              <a:t>Increase communication among encorepreneurs though capabilities such as:</a:t>
            </a:r>
          </a:p>
          <a:p>
            <a:pPr lvl="2"/>
            <a:r>
              <a:rPr lang="en-US" sz="2400" dirty="0"/>
              <a:t>A searchable directory of members and  potential members</a:t>
            </a:r>
          </a:p>
          <a:p>
            <a:pPr lvl="2"/>
            <a:r>
              <a:rPr lang="en-US" sz="2400" dirty="0"/>
              <a:t>Digital bulletin boards for jobs, mentorships, referrals, etc.</a:t>
            </a:r>
          </a:p>
          <a:p>
            <a:pPr lvl="2">
              <a:spcAft>
                <a:spcPts val="1800"/>
              </a:spcAft>
            </a:pPr>
            <a:r>
              <a:rPr lang="en-US" sz="2400" dirty="0"/>
              <a:t>A platform to post news, blogs and other communications</a:t>
            </a:r>
          </a:p>
          <a:p>
            <a:pPr lvl="1">
              <a:spcAft>
                <a:spcPts val="1800"/>
              </a:spcAft>
            </a:pPr>
            <a:r>
              <a:rPr lang="en-US" sz="2800" dirty="0"/>
              <a:t>Support the formation of smaller communities or “Groups” within Encorepreneur </a:t>
            </a:r>
          </a:p>
          <a:p>
            <a:pPr lvl="2">
              <a:spcAft>
                <a:spcPts val="1800"/>
              </a:spcAft>
            </a:pPr>
            <a:endParaRPr lang="en-US" sz="2400" dirty="0"/>
          </a:p>
          <a:p>
            <a:pPr lvl="1">
              <a:spcAft>
                <a:spcPts val="1200"/>
              </a:spcAft>
            </a:pPr>
            <a:endParaRPr lang="en-US" sz="2800" dirty="0"/>
          </a:p>
          <a:p>
            <a:pPr lvl="2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43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182757"/>
          </a:xfrm>
        </p:spPr>
        <p:txBody>
          <a:bodyPr/>
          <a:lstStyle/>
          <a:p>
            <a:r>
              <a:rPr lang="en-US" dirty="0"/>
              <a:t>ENCOREPRENEUR COMMUNITY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F79FEB1A-37C4-4158-BBF7-E2AAB0896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20" y="1773866"/>
            <a:ext cx="8839525" cy="43638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B36A6D-42BE-4898-8FED-9D2910495753}"/>
              </a:ext>
            </a:extLst>
          </p:cNvPr>
          <p:cNvSpPr txBox="1"/>
          <p:nvPr/>
        </p:nvSpPr>
        <p:spPr>
          <a:xfrm>
            <a:off x="313764" y="1050516"/>
            <a:ext cx="7888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STARTS WITH A GREAT LIST OF MEMBERS</a:t>
            </a:r>
          </a:p>
        </p:txBody>
      </p:sp>
    </p:spTree>
    <p:extLst>
      <p:ext uri="{BB962C8B-B14F-4D97-AF65-F5344CB8AC3E}">
        <p14:creationId xmlns:p14="http://schemas.microsoft.com/office/powerpoint/2010/main" val="1586202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ENCOREPRENEUR GROUPS – Mini-Encorepreneur!’s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297239-A1DE-4BDA-B54E-39EA7007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639" y="1158875"/>
            <a:ext cx="10515600" cy="490457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800" dirty="0"/>
              <a:t>Groups or “subsets” of 25-100 encorepreneurs who</a:t>
            </a:r>
          </a:p>
          <a:p>
            <a:pPr lvl="2"/>
            <a:r>
              <a:rPr lang="en-US" sz="2400" dirty="0"/>
              <a:t>Share an interest in a particular topic</a:t>
            </a:r>
          </a:p>
          <a:p>
            <a:pPr lvl="2"/>
            <a:r>
              <a:rPr lang="en-US" sz="2400" dirty="0"/>
              <a:t>Are set-up and managed by one or more members</a:t>
            </a:r>
          </a:p>
          <a:p>
            <a:pPr lvl="2">
              <a:spcAft>
                <a:spcPts val="1200"/>
              </a:spcAft>
            </a:pPr>
            <a:r>
              <a:rPr lang="en-US" sz="2400" dirty="0"/>
              <a:t>Meet regularly on ZOOM or in person for speakers </a:t>
            </a:r>
          </a:p>
          <a:p>
            <a:pPr lvl="1"/>
            <a:r>
              <a:rPr lang="en-US" sz="3000" dirty="0"/>
              <a:t>A way for encorepreneurs to:</a:t>
            </a:r>
            <a:r>
              <a:rPr lang="en-US" sz="2800" dirty="0"/>
              <a:t>	</a:t>
            </a:r>
          </a:p>
          <a:p>
            <a:pPr lvl="2"/>
            <a:r>
              <a:rPr lang="en-US" sz="2400" dirty="0"/>
              <a:t>focus on their individual interests</a:t>
            </a:r>
          </a:p>
          <a:p>
            <a:pPr lvl="2"/>
            <a:r>
              <a:rPr lang="en-US" sz="2400" dirty="0"/>
              <a:t> network with people with similar interests</a:t>
            </a:r>
          </a:p>
          <a:p>
            <a:pPr lvl="2"/>
            <a:r>
              <a:rPr lang="en-US" sz="2400" dirty="0"/>
              <a:t> create their own “mini-encorepreneurs”  </a:t>
            </a:r>
          </a:p>
          <a:p>
            <a:pPr lvl="2"/>
            <a:r>
              <a:rPr lang="en-US" sz="2400" dirty="0"/>
              <a:t>“Mini Encorepreneur!”</a:t>
            </a:r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sz="3000" dirty="0"/>
              <a:t>Examples might include:</a:t>
            </a:r>
          </a:p>
          <a:p>
            <a:pPr lvl="2"/>
            <a:r>
              <a:rPr lang="en-US" sz="2400" dirty="0"/>
              <a:t>Start-up businesses</a:t>
            </a:r>
          </a:p>
          <a:p>
            <a:pPr lvl="2"/>
            <a:r>
              <a:rPr lang="en-US" sz="2400" dirty="0"/>
              <a:t>Industries like health care, or cyber-security</a:t>
            </a:r>
          </a:p>
          <a:p>
            <a:pPr lvl="2"/>
            <a:r>
              <a:rPr lang="en-US" sz="2400" dirty="0"/>
              <a:t>Public affairs</a:t>
            </a:r>
          </a:p>
          <a:p>
            <a:pPr lvl="2"/>
            <a:r>
              <a:rPr lang="en-US" sz="2400" dirty="0"/>
              <a:t>Hobbies</a:t>
            </a:r>
          </a:p>
          <a:p>
            <a:pPr lvl="2"/>
            <a:r>
              <a:rPr lang="en-US" sz="2400" dirty="0"/>
              <a:t>Book clubs</a:t>
            </a:r>
          </a:p>
          <a:p>
            <a:pPr lvl="2"/>
            <a:endParaRPr lang="en-US" sz="2800" dirty="0"/>
          </a:p>
          <a:p>
            <a:pPr lvl="2"/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73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/>
          <a:lstStyle/>
          <a:p>
            <a:r>
              <a:rPr lang="en-US" dirty="0"/>
              <a:t>ENCOREPRENEUR GROUPS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10688254" cy="4853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18E869-CF32-4027-A0E9-949B38D16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43" y="1266825"/>
            <a:ext cx="10855001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2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D9C4-C0BD-4F59-A78E-FB2969DC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8652-C092-4775-8CC6-3668BF42C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If you would be interested in forming, managing or participating in a group focused on something that interests you,  please send them to “everyone” using the Chat feature. </a:t>
            </a:r>
          </a:p>
        </p:txBody>
      </p:sp>
    </p:spTree>
    <p:extLst>
      <p:ext uri="{BB962C8B-B14F-4D97-AF65-F5344CB8AC3E}">
        <p14:creationId xmlns:p14="http://schemas.microsoft.com/office/powerpoint/2010/main" val="2813933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D9C4-C0BD-4F59-A78E-FB2969DC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ENCOREPRENEUR! ADVENTURES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8652-C092-4775-8CC6-3668BF42C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If you have an idea for an interesting “Encorepreneur! Adventure” please send it “everyone” using the Chat feature. </a:t>
            </a:r>
          </a:p>
        </p:txBody>
      </p:sp>
    </p:spTree>
    <p:extLst>
      <p:ext uri="{BB962C8B-B14F-4D97-AF65-F5344CB8AC3E}">
        <p14:creationId xmlns:p14="http://schemas.microsoft.com/office/powerpoint/2010/main" val="246033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827" y="168320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>
              <a:spcAft>
                <a:spcPts val="600"/>
              </a:spcAft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Survey sent to everyone on mailing list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3,700 individuals</a:t>
            </a:r>
          </a:p>
          <a:p>
            <a:pPr lvl="3"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About 3,000 have been to at least one meeting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320 total responses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94%) have attended a meeting</a:t>
            </a:r>
          </a:p>
          <a:p>
            <a:pPr lvl="3">
              <a:lnSpc>
                <a:spcPct val="10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(15%) have attended more than 25 meetings</a:t>
            </a:r>
          </a:p>
          <a:p>
            <a:pPr lvl="3">
              <a:lnSpc>
                <a:spcPct val="10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(37%) have been to more than 10 meetings</a:t>
            </a:r>
          </a:p>
          <a:p>
            <a:pPr lvl="3">
              <a:lnSpc>
                <a:spcPct val="10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(23%) are Supporting Encorepreneurs</a:t>
            </a:r>
          </a:p>
          <a:p>
            <a:pPr lvl="4">
              <a:spcAft>
                <a:spcPts val="1800"/>
              </a:spcAft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3">
              <a:spcAft>
                <a:spcPts val="1800"/>
              </a:spcAft>
            </a:pP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spcAft>
                <a:spcPts val="600"/>
              </a:spcAft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92B1BB7-0FF5-4897-BCE4-C3DE9377A71A}"/>
                  </a:ext>
                </a:extLst>
              </p14:cNvPr>
              <p14:cNvContentPartPr/>
              <p14:nvPr/>
            </p14:nvContentPartPr>
            <p14:xfrm>
              <a:off x="3319885" y="5450666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92B1BB7-0FF5-4897-BCE4-C3DE9377A7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10885" y="544166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1013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/>
          <a:lstStyle/>
          <a:p>
            <a:r>
              <a:rPr lang="en-US" dirty="0"/>
              <a:t>THE “MENTERNS”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905" y="1074199"/>
            <a:ext cx="11677095" cy="4855022"/>
          </a:xfrm>
        </p:spPr>
        <p:txBody>
          <a:bodyPr>
            <a:noAutofit/>
          </a:bodyPr>
          <a:lstStyle/>
          <a:p>
            <a:r>
              <a:rPr lang="en-US" sz="3200" b="0" i="0" dirty="0">
                <a:solidFill>
                  <a:srgbClr val="333333"/>
                </a:solidFill>
                <a:effectLst/>
                <a:latin typeface="Hind"/>
              </a:rPr>
              <a:t>Menterns (a combination of mentor and intern) 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P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eople with experience who provide “wisdom” to younger colleagues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n return, they share the perspective &amp; expertise of their young mentees. </a:t>
            </a:r>
          </a:p>
          <a:p>
            <a:pPr lvl="1">
              <a:spcAft>
                <a:spcPts val="1200"/>
              </a:spcAft>
            </a:pPr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This program would link the two groups   </a:t>
            </a:r>
          </a:p>
          <a:p>
            <a:r>
              <a:rPr lang="en-US" sz="3200" dirty="0">
                <a:solidFill>
                  <a:srgbClr val="333333"/>
                </a:solidFill>
                <a:latin typeface="Hind"/>
              </a:rPr>
              <a:t>Survey results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Significant interest in being a mentor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A modest number of respondents had opportunities for having a mentor.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Not as much enthusiasm for the concept as for others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sz="800" b="0" i="0" dirty="0">
              <a:solidFill>
                <a:srgbClr val="333333"/>
              </a:solidFill>
              <a:effectLst/>
              <a:latin typeface="Hind"/>
            </a:endParaRPr>
          </a:p>
        </p:txBody>
      </p:sp>
    </p:spTree>
    <p:extLst>
      <p:ext uri="{BB962C8B-B14F-4D97-AF65-F5344CB8AC3E}">
        <p14:creationId xmlns:p14="http://schemas.microsoft.com/office/powerpoint/2010/main" val="34153333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/>
          <a:lstStyle/>
          <a:p>
            <a:r>
              <a:rPr lang="en-US" dirty="0"/>
              <a:t>THE ENCOREPRENEUR! ADVENTURES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515600" cy="4603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F0D3A-F595-4B90-A7B2-9D3604E3B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401" y="1325563"/>
            <a:ext cx="5680616" cy="43057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4FE859-0C81-4EDD-9406-306592995A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74498"/>
            <a:ext cx="5898925" cy="430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20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/>
          <a:lstStyle/>
          <a:p>
            <a:r>
              <a:rPr lang="en-US" dirty="0"/>
              <a:t>ENCOREPRENEUR! ADVENTURES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06" y="1325563"/>
            <a:ext cx="10918793" cy="460365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333333"/>
                </a:solidFill>
                <a:latin typeface="Hind"/>
              </a:rPr>
              <a:t>Group travel and t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Hind"/>
              </a:rPr>
              <a:t>rips to unique locales or events </a:t>
            </a:r>
          </a:p>
          <a:p>
            <a:pPr lvl="1"/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The northern (or southern) lights</a:t>
            </a:r>
          </a:p>
          <a:p>
            <a:pPr lvl="1"/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photo safaris</a:t>
            </a:r>
          </a:p>
          <a:p>
            <a:pPr lvl="1"/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a rocket launch </a:t>
            </a:r>
          </a:p>
          <a:p>
            <a:pPr lvl="1">
              <a:spcAft>
                <a:spcPts val="1800"/>
              </a:spcAft>
            </a:pPr>
            <a:r>
              <a:rPr lang="en-US" sz="2800" b="0" i="0" dirty="0">
                <a:solidFill>
                  <a:srgbClr val="333333"/>
                </a:solidFill>
                <a:effectLst/>
                <a:latin typeface="Hind"/>
              </a:rPr>
              <a:t>tours of unique places</a:t>
            </a:r>
            <a:r>
              <a:rPr lang="en-US" b="0" i="0" dirty="0">
                <a:solidFill>
                  <a:srgbClr val="333333"/>
                </a:solidFill>
                <a:effectLst/>
                <a:latin typeface="Hind"/>
              </a:rPr>
              <a:t>.</a:t>
            </a:r>
          </a:p>
          <a:p>
            <a:r>
              <a:rPr lang="en-US" sz="3200" dirty="0">
                <a:solidFill>
                  <a:srgbClr val="333333"/>
                </a:solidFill>
                <a:latin typeface="Hind"/>
              </a:rPr>
              <a:t>Survey results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Moderate interest compared to other programs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High level of people interested in participating</a:t>
            </a:r>
          </a:p>
          <a:p>
            <a:pPr lvl="1"/>
            <a:r>
              <a:rPr lang="en-US" sz="2800" dirty="0">
                <a:solidFill>
                  <a:srgbClr val="333333"/>
                </a:solidFill>
                <a:latin typeface="Hind"/>
              </a:rPr>
              <a:t>“Bucket List” response indicates interest in travel might be high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677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0"/>
            <a:ext cx="11564471" cy="1325563"/>
          </a:xfr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47" y="1234663"/>
            <a:ext cx="10515600" cy="460365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have learned a lot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About encorepreneurs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About what encorepreneurs are interested in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About speakers and venues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About ZOOM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About a technology framework</a:t>
            </a:r>
          </a:p>
          <a:p>
            <a:r>
              <a:rPr lang="en-US" dirty="0">
                <a:solidFill>
                  <a:schemeClr val="tx1"/>
                </a:solidFill>
              </a:rPr>
              <a:t>But there are many more questions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What people and financial resources are needed?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Are those resources available?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What does the future hold given Covid-19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Are you interested in helping? 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Got to think about it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May be calling some of you to see if you want to help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Call me or send an email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Zoom meeting</a:t>
            </a: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6061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3BE8-6B3E-4005-B521-05C38F5B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304" y="2618443"/>
            <a:ext cx="6331226" cy="1621114"/>
          </a:xfrm>
        </p:spPr>
        <p:txBody>
          <a:bodyPr>
            <a:normAutofit/>
          </a:bodyPr>
          <a:lstStyle/>
          <a:p>
            <a:r>
              <a:rPr lang="en-US" sz="9600" dirty="0"/>
              <a:t>Q And A</a:t>
            </a:r>
          </a:p>
        </p:txBody>
      </p:sp>
    </p:spTree>
    <p:extLst>
      <p:ext uri="{BB962C8B-B14F-4D97-AF65-F5344CB8AC3E}">
        <p14:creationId xmlns:p14="http://schemas.microsoft.com/office/powerpoint/2010/main" val="24370290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8427-B0EF-4D64-8D61-4BCF4B340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03794"/>
          </a:xfrm>
        </p:spPr>
        <p:txBody>
          <a:bodyPr>
            <a:normAutofit fontScale="90000"/>
          </a:bodyPr>
          <a:lstStyle/>
          <a:p>
            <a:r>
              <a:rPr lang="en-US" sz="16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7165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18" y="-320065"/>
            <a:ext cx="11182763" cy="1325563"/>
          </a:xfrm>
        </p:spPr>
        <p:txBody>
          <a:bodyPr>
            <a:normAutofit/>
          </a:bodyPr>
          <a:lstStyle/>
          <a:p>
            <a:br>
              <a:rPr lang="en-US" sz="4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GENDER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521BDFC-F842-4309-8B93-5E6F86A2BD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149207"/>
              </p:ext>
            </p:extLst>
          </p:nvPr>
        </p:nvGraphicFramePr>
        <p:xfrm>
          <a:off x="5381897" y="1097279"/>
          <a:ext cx="5375081" cy="5133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FF988C1-A261-406D-9099-A02A8B109231}"/>
              </a:ext>
            </a:extLst>
          </p:cNvPr>
          <p:cNvSpPr txBox="1">
            <a:spLocks/>
          </p:cNvSpPr>
          <p:nvPr/>
        </p:nvSpPr>
        <p:spPr>
          <a:xfrm>
            <a:off x="504618" y="2179209"/>
            <a:ext cx="4240703" cy="249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/>
              <a:t>We still have more men than women attendees, but we made a little progress.</a:t>
            </a:r>
          </a:p>
        </p:txBody>
      </p:sp>
    </p:spTree>
    <p:extLst>
      <p:ext uri="{BB962C8B-B14F-4D97-AF65-F5344CB8AC3E}">
        <p14:creationId xmlns:p14="http://schemas.microsoft.com/office/powerpoint/2010/main" val="204979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050" y="3295937"/>
            <a:ext cx="3997983" cy="2499581"/>
          </a:xfrm>
        </p:spPr>
        <p:txBody>
          <a:bodyPr>
            <a:normAutofit/>
          </a:bodyPr>
          <a:lstStyle/>
          <a:p>
            <a:r>
              <a:rPr lang="en-US" sz="2800" dirty="0"/>
              <a:t>We tend to feel younger than we are – and the gap is widening.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A2AF85-A14D-4705-B1DB-EBA7617C077B}"/>
              </a:ext>
            </a:extLst>
          </p:cNvPr>
          <p:cNvSpPr txBox="1">
            <a:spLocks/>
          </p:cNvSpPr>
          <p:nvPr/>
        </p:nvSpPr>
        <p:spPr>
          <a:xfrm>
            <a:off x="504618" y="-320065"/>
            <a:ext cx="111827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9963B0E-0535-443E-ABAF-51E8A0FAA48F}"/>
              </a:ext>
            </a:extLst>
          </p:cNvPr>
          <p:cNvSpPr txBox="1">
            <a:spLocks/>
          </p:cNvSpPr>
          <p:nvPr/>
        </p:nvSpPr>
        <p:spPr>
          <a:xfrm>
            <a:off x="722050" y="1384917"/>
            <a:ext cx="3719645" cy="2155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sz="2800" dirty="0"/>
              <a:t>We are a pretty “experienced” group – 59 years old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1F7B1BD-58EA-43CF-8D9E-168D8224B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456069"/>
              </p:ext>
            </p:extLst>
          </p:nvPr>
        </p:nvGraphicFramePr>
        <p:xfrm>
          <a:off x="4937464" y="1005498"/>
          <a:ext cx="6532486" cy="453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505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488" y="311451"/>
            <a:ext cx="11377023" cy="796874"/>
          </a:xfrm>
        </p:spPr>
        <p:txBody>
          <a:bodyPr>
            <a:normAutofit/>
          </a:bodyPr>
          <a:lstStyle/>
          <a:p>
            <a:r>
              <a:rPr lang="en-US" dirty="0"/>
              <a:t>ARE WE WORKING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63A59E-B23F-45A3-859C-93204A330BE6}"/>
              </a:ext>
            </a:extLst>
          </p:cNvPr>
          <p:cNvSpPr txBox="1">
            <a:spLocks/>
          </p:cNvSpPr>
          <p:nvPr/>
        </p:nvSpPr>
        <p:spPr>
          <a:xfrm>
            <a:off x="707827" y="168320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81A638C-F095-428C-AB71-089F2D1A1B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985510"/>
              </p:ext>
            </p:extLst>
          </p:nvPr>
        </p:nvGraphicFramePr>
        <p:xfrm>
          <a:off x="3756990" y="1263599"/>
          <a:ext cx="7332259" cy="541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6144B1F-0E52-4A61-BD45-08BE9F4FFB7D}"/>
              </a:ext>
            </a:extLst>
          </p:cNvPr>
          <p:cNvSpPr txBox="1">
            <a:spLocks/>
          </p:cNvSpPr>
          <p:nvPr/>
        </p:nvSpPr>
        <p:spPr>
          <a:xfrm>
            <a:off x="626063" y="2720521"/>
            <a:ext cx="4240703" cy="249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sz="3700" dirty="0"/>
              <a:t>About 32% are 65 and over, but only 13% are fully retired and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8762CF4-6495-48F1-9FA6-00E11735BC8B}"/>
                  </a:ext>
                </a:extLst>
              </p14:cNvPr>
              <p14:cNvContentPartPr/>
              <p14:nvPr/>
            </p14:nvContentPartPr>
            <p14:xfrm>
              <a:off x="9781635" y="1838370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8762CF4-6495-48F1-9FA6-00E11735BC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72635" y="18293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F33C08-D320-460C-8D0E-1BBCD90976AC}"/>
                  </a:ext>
                </a:extLst>
              </p14:cNvPr>
              <p14:cNvContentPartPr/>
              <p14:nvPr/>
            </p14:nvContentPartPr>
            <p14:xfrm>
              <a:off x="9762555" y="172389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DF33C08-D320-460C-8D0E-1BBCD90976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53915" y="171525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138671DF-1095-4EBB-89B6-60D89BE60BE9}"/>
              </a:ext>
            </a:extLst>
          </p:cNvPr>
          <p:cNvGrpSpPr/>
          <p:nvPr/>
        </p:nvGrpSpPr>
        <p:grpSpPr>
          <a:xfrm>
            <a:off x="9410475" y="1714170"/>
            <a:ext cx="360" cy="360"/>
            <a:chOff x="9410475" y="171417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9EC6B5C-72FB-4723-A4A1-353B8C217FB8}"/>
                    </a:ext>
                  </a:extLst>
                </p14:cNvPr>
                <p14:cNvContentPartPr/>
                <p14:nvPr/>
              </p14:nvContentPartPr>
              <p14:xfrm>
                <a:off x="9410475" y="1714170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9EC6B5C-72FB-4723-A4A1-353B8C217FB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401475" y="17051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EC9ED6E-D361-4846-B0DA-B2C205FADDC7}"/>
                    </a:ext>
                  </a:extLst>
                </p14:cNvPr>
                <p14:cNvContentPartPr/>
                <p14:nvPr/>
              </p14:nvContentPartPr>
              <p14:xfrm>
                <a:off x="9410475" y="1714170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EC9ED6E-D361-4846-B0DA-B2C205FADDC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401475" y="17051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0189686-0284-4BE3-B763-2376477513B9}"/>
                  </a:ext>
                </a:extLst>
              </p14:cNvPr>
              <p14:cNvContentPartPr/>
              <p14:nvPr/>
            </p14:nvContentPartPr>
            <p14:xfrm>
              <a:off x="9267195" y="1761690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0189686-0284-4BE3-B763-2376477513B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58555" y="17530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D360DBA-3AC6-4175-9A6C-BB9F4160DEC7}"/>
                  </a:ext>
                </a:extLst>
              </p14:cNvPr>
              <p14:cNvContentPartPr/>
              <p14:nvPr/>
            </p14:nvContentPartPr>
            <p14:xfrm>
              <a:off x="11381835" y="135237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D360DBA-3AC6-4175-9A6C-BB9F4160DE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72835" y="13433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8BAFC80-05FF-4C25-96DE-A8D156763D55}"/>
                  </a:ext>
                </a:extLst>
              </p14:cNvPr>
              <p14:cNvContentPartPr/>
              <p14:nvPr/>
            </p14:nvContentPartPr>
            <p14:xfrm>
              <a:off x="11296155" y="1447770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8BAFC80-05FF-4C25-96DE-A8D156763D5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287515" y="14387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D99DAA4-3E97-43A3-ACCF-B17D04CDAECC}"/>
                  </a:ext>
                </a:extLst>
              </p14:cNvPr>
              <p14:cNvContentPartPr/>
              <p14:nvPr/>
            </p14:nvContentPartPr>
            <p14:xfrm>
              <a:off x="11286795" y="1390530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D99DAA4-3E97-43A3-ACCF-B17D04CDAEC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278155" y="138153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82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51" y="517908"/>
            <a:ext cx="10515600" cy="1325563"/>
          </a:xfrm>
        </p:spPr>
        <p:txBody>
          <a:bodyPr/>
          <a:lstStyle/>
          <a:p>
            <a:r>
              <a:rPr lang="en-US" dirty="0"/>
              <a:t>EMPLOYMENT LEVEL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C5430BF-D8F7-49E9-8E98-94085FB3A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923934"/>
              </p:ext>
            </p:extLst>
          </p:nvPr>
        </p:nvGraphicFramePr>
        <p:xfrm>
          <a:off x="3627783" y="1858616"/>
          <a:ext cx="7499574" cy="486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4763BC2-C76D-43D1-AE1A-8289F257F54C}"/>
              </a:ext>
            </a:extLst>
          </p:cNvPr>
          <p:cNvSpPr txBox="1">
            <a:spLocks/>
          </p:cNvSpPr>
          <p:nvPr/>
        </p:nvSpPr>
        <p:spPr>
          <a:xfrm>
            <a:off x="79410" y="2581844"/>
            <a:ext cx="3548373" cy="249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sz="3500" dirty="0"/>
              <a:t>58% are C-Level executives or above and another 18% are senior management.</a:t>
            </a:r>
          </a:p>
        </p:txBody>
      </p:sp>
    </p:spTree>
    <p:extLst>
      <p:ext uri="{BB962C8B-B14F-4D97-AF65-F5344CB8AC3E}">
        <p14:creationId xmlns:p14="http://schemas.microsoft.com/office/powerpoint/2010/main" val="119038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51013"/>
            <a:ext cx="10515600" cy="1325563"/>
          </a:xfrm>
        </p:spPr>
        <p:txBody>
          <a:bodyPr/>
          <a:lstStyle/>
          <a:p>
            <a:r>
              <a:rPr lang="en-US" dirty="0"/>
              <a:t>ENTREPRENEURSHIP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A9AB91-0F54-409D-9404-56BF2A02E0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117836"/>
              </p:ext>
            </p:extLst>
          </p:nvPr>
        </p:nvGraphicFramePr>
        <p:xfrm>
          <a:off x="5549296" y="1867292"/>
          <a:ext cx="6309940" cy="418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BCDAE07-6EF1-4A2B-B9B8-2761ED5F95F8}"/>
              </a:ext>
            </a:extLst>
          </p:cNvPr>
          <p:cNvSpPr txBox="1">
            <a:spLocks/>
          </p:cNvSpPr>
          <p:nvPr/>
        </p:nvSpPr>
        <p:spPr>
          <a:xfrm>
            <a:off x="755271" y="3267544"/>
            <a:ext cx="4240703" cy="249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sz="3700" dirty="0"/>
              <a:t>Almost 50% of our respondents were founders of their businesses or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114534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766A-07DF-4813-9E4D-95DB954BA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236" y="383068"/>
            <a:ext cx="10515600" cy="1325563"/>
          </a:xfrm>
        </p:spPr>
        <p:txBody>
          <a:bodyPr/>
          <a:lstStyle/>
          <a:p>
            <a:r>
              <a:rPr lang="en-US" dirty="0"/>
              <a:t>RETIREMENT 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54B3FF-B189-4294-9BF4-F302CA16B3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150721"/>
              </p:ext>
            </p:extLst>
          </p:nvPr>
        </p:nvGraphicFramePr>
        <p:xfrm>
          <a:off x="3670852" y="1631021"/>
          <a:ext cx="7488195" cy="4537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E94AEA0-A06A-483C-B123-87B86CC15DF3}"/>
              </a:ext>
            </a:extLst>
          </p:cNvPr>
          <p:cNvSpPr txBox="1">
            <a:spLocks/>
          </p:cNvSpPr>
          <p:nvPr/>
        </p:nvSpPr>
        <p:spPr>
          <a:xfrm>
            <a:off x="337828" y="2649788"/>
            <a:ext cx="4240703" cy="249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We are leaving the work force later than many. 63% are retiring after age 65.</a:t>
            </a:r>
          </a:p>
        </p:txBody>
      </p:sp>
    </p:spTree>
    <p:extLst>
      <p:ext uri="{BB962C8B-B14F-4D97-AF65-F5344CB8AC3E}">
        <p14:creationId xmlns:p14="http://schemas.microsoft.com/office/powerpoint/2010/main" val="324490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1409</Words>
  <Application>Microsoft Office PowerPoint</Application>
  <PresentationFormat>Widescreen</PresentationFormat>
  <Paragraphs>310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Hind</vt:lpstr>
      <vt:lpstr>Trebuchet MS</vt:lpstr>
      <vt:lpstr>Office Theme</vt:lpstr>
      <vt:lpstr>PowerPoint Presentation</vt:lpstr>
      <vt:lpstr>TODAY’S OBJECTIVES</vt:lpstr>
      <vt:lpstr>THE SURVEY</vt:lpstr>
      <vt:lpstr> GENDER</vt:lpstr>
      <vt:lpstr>We tend to feel younger than we are – and the gap is widening.</vt:lpstr>
      <vt:lpstr>ARE WE WORKING</vt:lpstr>
      <vt:lpstr>EMPLOYMENT LEVEL</vt:lpstr>
      <vt:lpstr>ENTREPRENEURSHIP</vt:lpstr>
      <vt:lpstr>RETIREMENT AGE</vt:lpstr>
      <vt:lpstr>LIFE AFTER RETIREMENT</vt:lpstr>
      <vt:lpstr>WHERE WE LIVE AND WORK</vt:lpstr>
      <vt:lpstr>OUR BUCKET LISTS</vt:lpstr>
      <vt:lpstr>BREAKFASTS ARE WELL LIKED</vt:lpstr>
      <vt:lpstr>BREAKFASTS – WHAT WE LIKE </vt:lpstr>
      <vt:lpstr>SPEAKERS &amp; TOPICS – WHAT WE LIKE</vt:lpstr>
      <vt:lpstr>SURVEY EXTRAS - SPEAKERS &amp; LOCATIONS</vt:lpstr>
      <vt:lpstr>Breakfast Speakers and Venues</vt:lpstr>
      <vt:lpstr>SURVEY EXTRAS - VOLUNTEERS!</vt:lpstr>
      <vt:lpstr>ZOOM MEETINGS </vt:lpstr>
      <vt:lpstr>ZOOM MEETINGS – HOW TO IMPROVE</vt:lpstr>
      <vt:lpstr>PowerPoint Presentation</vt:lpstr>
      <vt:lpstr>PowerPoint Presentation</vt:lpstr>
      <vt:lpstr>ENCOREPRENEUR “VIRTUAL COMMUNITY”</vt:lpstr>
      <vt:lpstr>ENCOREPRENEUR “VIRTUAL COMMUNITY”</vt:lpstr>
      <vt:lpstr>ENCOREPRENEUR COMMUNITY</vt:lpstr>
      <vt:lpstr>ENCOREPRENEUR GROUPS – Mini-Encorepreneur!’s</vt:lpstr>
      <vt:lpstr>ENCOREPRENEUR GROUPS </vt:lpstr>
      <vt:lpstr>GROUPS</vt:lpstr>
      <vt:lpstr>ENCOREPRENEUR! ADVENTURES</vt:lpstr>
      <vt:lpstr>THE “MENTERNS” GROUP</vt:lpstr>
      <vt:lpstr>THE ENCOREPRENEUR! ADVENTURES GROUP</vt:lpstr>
      <vt:lpstr>ENCOREPRENEUR! ADVENTURES</vt:lpstr>
      <vt:lpstr>WHAT’S NEXT?</vt:lpstr>
      <vt:lpstr>Q And A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The Pandemic on Family Life </dc:title>
  <dc:creator>Stan Maupin</dc:creator>
  <cp:lastModifiedBy>Stan Maupin</cp:lastModifiedBy>
  <cp:revision>35</cp:revision>
  <cp:lastPrinted>2020-07-01T05:57:06Z</cp:lastPrinted>
  <dcterms:created xsi:type="dcterms:W3CDTF">2020-07-01T00:53:08Z</dcterms:created>
  <dcterms:modified xsi:type="dcterms:W3CDTF">2020-07-02T18:22:08Z</dcterms:modified>
</cp:coreProperties>
</file>